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77" r:id="rId5"/>
    <p:sldId id="259" r:id="rId6"/>
    <p:sldId id="278" r:id="rId7"/>
    <p:sldId id="263" r:id="rId8"/>
    <p:sldId id="271" r:id="rId9"/>
    <p:sldId id="272" r:id="rId10"/>
    <p:sldId id="273" r:id="rId11"/>
    <p:sldId id="274" r:id="rId12"/>
    <p:sldId id="276" r:id="rId13"/>
    <p:sldId id="275" r:id="rId14"/>
    <p:sldId id="260" r:id="rId15"/>
    <p:sldId id="261" r:id="rId16"/>
    <p:sldId id="262" r:id="rId17"/>
    <p:sldId id="264" r:id="rId18"/>
    <p:sldId id="265" r:id="rId19"/>
    <p:sldId id="266" r:id="rId20"/>
    <p:sldId id="270" r:id="rId21"/>
    <p:sldId id="269" r:id="rId22"/>
    <p:sldId id="268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2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089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390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40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5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570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133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475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57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7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89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1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35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4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3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5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011009-9745-44EA-A345-8908A152D9B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4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DA2A-CEB9-49C2-936C-1DB4EEEE4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785" y="1380068"/>
            <a:ext cx="497830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/>
              <a:t>Rostering in a pharmacy department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5329A-A46D-40EC-9BE6-E64F21ACC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1575" y="3996267"/>
            <a:ext cx="4080514" cy="11391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AU" sz="1600"/>
          </a:p>
          <a:p>
            <a:pPr>
              <a:lnSpc>
                <a:spcPct val="90000"/>
              </a:lnSpc>
            </a:pPr>
            <a:r>
              <a:rPr lang="en-AU" sz="1600"/>
              <a:t>An experiment in workplace rostering using Linear Integer Programming &amp; optimisation modelling techniques</a:t>
            </a:r>
            <a:endParaRPr lang="en-US" sz="1600"/>
          </a:p>
        </p:txBody>
      </p:sp>
      <p:pic>
        <p:nvPicPr>
          <p:cNvPr id="7" name="Graphic 6" descr="Medicine">
            <a:extLst>
              <a:ext uri="{FF2B5EF4-FFF2-40B4-BE49-F238E27FC236}">
                <a16:creationId xmlns:a16="http://schemas.microsoft.com/office/drawing/2014/main" id="{FDE8FCCD-C164-4E95-A02C-CD2E954E9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6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6425-82E2-41AB-80C3-A9108443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Rotation completion constraint</a:t>
            </a:r>
            <a:endParaRPr lang="en-US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4FC3315-22D2-4B8D-A307-79CB6F109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0" y="4258342"/>
            <a:ext cx="2381582" cy="1562318"/>
          </a:xfrm>
        </p:spPr>
      </p:pic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26EEC509-1D99-4141-B21B-627CB3065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0" y="3258078"/>
            <a:ext cx="1629002" cy="60015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E0201F-A3D7-4040-B015-40A262C72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0" y="2199552"/>
            <a:ext cx="3343742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9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6380-04F0-4053-B452-73082FCD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Rotation capacity constraint</a:t>
            </a:r>
            <a:endParaRPr lang="en-US" dirty="0"/>
          </a:p>
        </p:txBody>
      </p:sp>
      <p:pic>
        <p:nvPicPr>
          <p:cNvPr id="5" name="Content Placeholder 4" descr="A picture containing sky&#10;&#10;Description automatically generated">
            <a:extLst>
              <a:ext uri="{FF2B5EF4-FFF2-40B4-BE49-F238E27FC236}">
                <a16:creationId xmlns:a16="http://schemas.microsoft.com/office/drawing/2014/main" id="{E44EE0F8-EE4F-4C73-B74B-0E0BA2C7C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4" y="3652626"/>
            <a:ext cx="2514951" cy="1428949"/>
          </a:xfr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F9082732-6941-4EBB-8D27-0640CBA86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31" y="2740322"/>
            <a:ext cx="1648055" cy="5430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D42077-7D1B-4386-8701-E1B0122C4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4" y="1690688"/>
            <a:ext cx="3467584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8027-BEE7-448C-87B0-F1C4C26B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Duration constraints</a:t>
            </a:r>
            <a:endParaRPr lang="en-US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10ECABEF-BB9B-41C8-9869-ECEF6B541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55343"/>
            <a:ext cx="4401164" cy="1514686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9E1E7C6-47C5-4560-A02E-F7EA54113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6314"/>
            <a:ext cx="543953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B5E4-5E35-4EC3-8289-5338DB07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Parity of CPD-G rotations</a:t>
            </a:r>
            <a:endParaRPr lang="en-US" dirty="0"/>
          </a:p>
        </p:txBody>
      </p:sp>
      <p:pic>
        <p:nvPicPr>
          <p:cNvPr id="5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7717A165-F9B4-4A3B-9097-4A81D34F6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0" y="4193448"/>
            <a:ext cx="3229426" cy="1305107"/>
          </a:xfr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9A3D7EAA-A801-41DF-A233-594996602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41" y="2168157"/>
            <a:ext cx="4458322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64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AECA30C-5853-400F-9939-01329086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v7.9</a:t>
            </a:r>
            <a:endParaRPr lang="en-U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9012CCAB-9BD9-4BC0-A565-E7B5B9F1877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48.49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9188" y="2557463"/>
            <a:ext cx="7413625" cy="3317875"/>
          </a:xfrm>
        </p:spPr>
      </p:pic>
    </p:spTree>
    <p:extLst>
      <p:ext uri="{BB962C8B-B14F-4D97-AF65-F5344CB8AC3E}">
        <p14:creationId xmlns:p14="http://schemas.microsoft.com/office/powerpoint/2010/main" val="191929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6FC2-B8FC-4642-BD5F-9936513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v7.4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D86220B-8ADE-46DE-BA8A-6C82D3286F1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106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9188" y="2557463"/>
            <a:ext cx="7413625" cy="3317875"/>
          </a:xfrm>
        </p:spPr>
      </p:pic>
    </p:spTree>
    <p:extLst>
      <p:ext uri="{BB962C8B-B14F-4D97-AF65-F5344CB8AC3E}">
        <p14:creationId xmlns:p14="http://schemas.microsoft.com/office/powerpoint/2010/main" val="42150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920B-077B-43FA-8579-492B400F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Push summary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592BBA2-F28A-4C66-A15F-585975562CC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941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8113" y="2557463"/>
            <a:ext cx="4295775" cy="3317875"/>
          </a:xfrm>
        </p:spPr>
      </p:pic>
    </p:spTree>
    <p:extLst>
      <p:ext uri="{BB962C8B-B14F-4D97-AF65-F5344CB8AC3E}">
        <p14:creationId xmlns:p14="http://schemas.microsoft.com/office/powerpoint/2010/main" val="25018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58830-354D-4F30-9AD8-E07058A8E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57" y="2557463"/>
            <a:ext cx="432068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3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242C-1352-43D9-AE7C-51CB0AFE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V7.9</a:t>
            </a:r>
            <a:endParaRPr lang="en-U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44E616AC-4538-41B4-93CD-10B13DEB6EE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06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8313" y="2557463"/>
            <a:ext cx="6175375" cy="3316287"/>
          </a:xfrm>
        </p:spPr>
      </p:pic>
    </p:spTree>
    <p:extLst>
      <p:ext uri="{BB962C8B-B14F-4D97-AF65-F5344CB8AC3E}">
        <p14:creationId xmlns:p14="http://schemas.microsoft.com/office/powerpoint/2010/main" val="25738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F396-81F9-4FB9-AC99-43D42E0F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V7.9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CE1A3AF-04C7-4BD0-9CDE-2841BF78852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86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1694" y="3022687"/>
            <a:ext cx="1622425" cy="1217613"/>
          </a:xfrm>
        </p:spPr>
      </p:pic>
    </p:spTree>
    <p:extLst>
      <p:ext uri="{BB962C8B-B14F-4D97-AF65-F5344CB8AC3E}">
        <p14:creationId xmlns:p14="http://schemas.microsoft.com/office/powerpoint/2010/main" val="334940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FD33-B030-4372-8DFD-C0248106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Meet our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0AC6A-606D-44F3-8FA2-85E9C35C1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Kipp Hughes</a:t>
            </a:r>
          </a:p>
          <a:p>
            <a:pPr lvl="1"/>
            <a:r>
              <a:rPr lang="en-AU" dirty="0"/>
              <a:t>Mathematical Modelling Major</a:t>
            </a:r>
          </a:p>
          <a:p>
            <a:pPr lvl="1"/>
            <a:r>
              <a:rPr lang="en-AU" dirty="0"/>
              <a:t>Passionate about education</a:t>
            </a:r>
          </a:p>
          <a:p>
            <a:pPr lvl="1"/>
            <a:r>
              <a:rPr lang="en-AU" dirty="0"/>
              <a:t>Active Musician</a:t>
            </a:r>
          </a:p>
          <a:p>
            <a:endParaRPr lang="en-AU" dirty="0"/>
          </a:p>
          <a:p>
            <a:r>
              <a:rPr lang="en-AU" dirty="0"/>
              <a:t>Chris Swan</a:t>
            </a:r>
          </a:p>
          <a:p>
            <a:pPr lvl="1"/>
            <a:r>
              <a:rPr lang="en-AU" dirty="0"/>
              <a:t>Mathematical Modelling Major</a:t>
            </a:r>
          </a:p>
          <a:p>
            <a:pPr lvl="1"/>
            <a:r>
              <a:rPr lang="en-US" dirty="0"/>
              <a:t>Love of problem solving</a:t>
            </a:r>
          </a:p>
          <a:p>
            <a:pPr lvl="1"/>
            <a:r>
              <a:rPr lang="en-US" dirty="0"/>
              <a:t>Creative writer</a:t>
            </a:r>
          </a:p>
        </p:txBody>
      </p:sp>
    </p:spTree>
    <p:extLst>
      <p:ext uri="{BB962C8B-B14F-4D97-AF65-F5344CB8AC3E}">
        <p14:creationId xmlns:p14="http://schemas.microsoft.com/office/powerpoint/2010/main" val="230429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8889-4FB6-4BC5-97C1-20B6CD21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V1.0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928A97B-EA58-4514-8180-3C9782AF683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19.20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8575" y="3579813"/>
            <a:ext cx="9594850" cy="1273175"/>
          </a:xfrm>
        </p:spPr>
      </p:pic>
    </p:spTree>
    <p:extLst>
      <p:ext uri="{BB962C8B-B14F-4D97-AF65-F5344CB8AC3E}">
        <p14:creationId xmlns:p14="http://schemas.microsoft.com/office/powerpoint/2010/main" val="76206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4292-BA11-411C-8A67-25B7878C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V5.3.1</a:t>
            </a:r>
            <a:endParaRPr lang="en-US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CB2C4F23-98F7-4A96-A322-F56F4F28AA9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78" end="2000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8575" y="3579813"/>
            <a:ext cx="9594850" cy="1273175"/>
          </a:xfrm>
        </p:spPr>
      </p:pic>
    </p:spTree>
    <p:extLst>
      <p:ext uri="{BB962C8B-B14F-4D97-AF65-F5344CB8AC3E}">
        <p14:creationId xmlns:p14="http://schemas.microsoft.com/office/powerpoint/2010/main" val="427201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6E62-9989-4DED-B623-753C5FAF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V7.3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0D20090-63C4-419C-AAC4-4C9780091A1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41.02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8575" y="3538538"/>
            <a:ext cx="9593263" cy="1355725"/>
          </a:xfrm>
        </p:spPr>
      </p:pic>
    </p:spTree>
    <p:extLst>
      <p:ext uri="{BB962C8B-B14F-4D97-AF65-F5344CB8AC3E}">
        <p14:creationId xmlns:p14="http://schemas.microsoft.com/office/powerpoint/2010/main" val="151121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206C-5BF9-4AFB-A532-FA710E6E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V7.9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B3123F8-2821-4C54-9E4A-9AC8B333A48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63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8575" y="3538538"/>
            <a:ext cx="9593263" cy="1355725"/>
          </a:xfrm>
        </p:spPr>
      </p:pic>
    </p:spTree>
    <p:extLst>
      <p:ext uri="{BB962C8B-B14F-4D97-AF65-F5344CB8AC3E}">
        <p14:creationId xmlns:p14="http://schemas.microsoft.com/office/powerpoint/2010/main" val="35632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44BE-2B4C-4FA7-89E9-E4BA734F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Our Client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ADF9-F00A-4A2D-B1C1-4478ED1A0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Monash Medical Centre Pharmacy Department</a:t>
            </a:r>
          </a:p>
          <a:p>
            <a:pPr lvl="1"/>
            <a:r>
              <a:rPr lang="en-AU" dirty="0"/>
              <a:t>Andrew Chong</a:t>
            </a:r>
          </a:p>
          <a:p>
            <a:pPr lvl="2"/>
            <a:r>
              <a:rPr lang="en-AU" dirty="0"/>
              <a:t>Assistant Deputy Director of Pharmacy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Jeff Davies</a:t>
            </a:r>
          </a:p>
          <a:p>
            <a:pPr lvl="2"/>
            <a:r>
              <a:rPr lang="en-AU" dirty="0"/>
              <a:t>Senior Pharmacist</a:t>
            </a:r>
          </a:p>
          <a:p>
            <a:pPr lvl="2"/>
            <a:r>
              <a:rPr lang="en-AU" dirty="0"/>
              <a:t>Intern Program Coordinator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9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B5D051E4-D678-4F5F-9F65-565E9F1812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3" r="1" b="2390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7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9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A6964B-E9EB-48DF-A418-D88EDABD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In the beginning…</a:t>
            </a:r>
          </a:p>
        </p:txBody>
      </p:sp>
    </p:spTree>
    <p:extLst>
      <p:ext uri="{BB962C8B-B14F-4D97-AF65-F5344CB8AC3E}">
        <p14:creationId xmlns:p14="http://schemas.microsoft.com/office/powerpoint/2010/main" val="424690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7777-0DE6-494B-9AB2-ED53317F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Our Project</a:t>
            </a:r>
          </a:p>
        </p:txBody>
      </p:sp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964872E1-4C59-486B-9A51-E85C8C0C4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6" b="1488"/>
          <a:stretch/>
        </p:blipFill>
        <p:spPr>
          <a:xfrm>
            <a:off x="7873801" y="1011765"/>
            <a:ext cx="3341190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29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BD173-F8FA-4AD2-AF8E-FBCACFE8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3" y="1380068"/>
            <a:ext cx="4472377" cy="46012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AU" sz="6000" dirty="0"/>
              <a:t>X dim: 10098</a:t>
            </a:r>
            <a:br>
              <a:rPr lang="en-AU" sz="6000" dirty="0"/>
            </a:br>
            <a:r>
              <a:rPr lang="en-AU" sz="6000" dirty="0"/>
              <a:t>D dim: 54</a:t>
            </a:r>
            <a:br>
              <a:rPr lang="en-AU" sz="6000" dirty="0"/>
            </a:br>
            <a:r>
              <a:rPr lang="en-AU" sz="6000" dirty="0"/>
              <a:t>y1 –y11: 5940</a:t>
            </a:r>
            <a:br>
              <a:rPr lang="en-AU" sz="6000" dirty="0"/>
            </a:br>
            <a:r>
              <a:rPr lang="en-AU" sz="6000" dirty="0"/>
              <a:t>L1-L3: 162</a:t>
            </a:r>
            <a:br>
              <a:rPr lang="en-AU" sz="6000" dirty="0"/>
            </a:br>
            <a:r>
              <a:rPr lang="en-AU" sz="6000" dirty="0"/>
              <a:t>s: 11</a:t>
            </a:r>
            <a:br>
              <a:rPr lang="en-AU" sz="6000" dirty="0"/>
            </a:br>
            <a:r>
              <a:rPr lang="en-AU" sz="6000" dirty="0"/>
              <a:t>Total: 16265</a:t>
            </a:r>
            <a:endParaRPr lang="en-US" sz="6000" dirty="0"/>
          </a:p>
        </p:txBody>
      </p: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9B8DC44-2C98-4A18-8213-277FBA697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97" y="3102747"/>
            <a:ext cx="4129991" cy="331787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0902444-F36B-479F-AFD3-993880EA1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72" y="1373242"/>
            <a:ext cx="2013578" cy="17920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9253579-7BFE-49A2-BEF3-8B1C3A2C6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4" y="1483991"/>
            <a:ext cx="2013578" cy="168133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2890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EA72-28B4-4F19-9F0C-90D5E30E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Linear Integer Programming?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7A089-5FA0-4999-85DF-01EE78806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Problem solving using systems of linear equations that describe real world constraints to solve an objective function</a:t>
                </a:r>
              </a:p>
              <a:p>
                <a:endParaRPr lang="en-AU" dirty="0"/>
              </a:p>
              <a:p>
                <a:r>
                  <a:rPr lang="en-AU" dirty="0"/>
                  <a:t>Binary and Decision Variables (</a:t>
                </a:r>
                <a:r>
                  <a:rPr lang="en-AU" dirty="0" err="1"/>
                  <a:t>dvar</a:t>
                </a:r>
                <a:r>
                  <a:rPr lang="en-AU" dirty="0"/>
                  <a:t> Boolean)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	→	intern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doing rotation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in week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7A089-5FA0-4999-85DF-01EE78806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57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9AFB-3AB2-4070-80BF-78879E5D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Staggered start</a:t>
            </a:r>
            <a:endParaRPr lang="en-US" dirty="0"/>
          </a:p>
        </p:txBody>
      </p:sp>
      <p:pic>
        <p:nvPicPr>
          <p:cNvPr id="5" name="Content Placeholder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4EF41A5F-E08B-4F39-87FC-7F50AB14B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838200" y="2650402"/>
            <a:ext cx="3553321" cy="57097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8EF697-1B9E-4698-AD1E-16BDAC9FF0AD}"/>
                  </a:ext>
                </a:extLst>
              </p:cNvPr>
              <p:cNvSpPr txBox="1"/>
              <p:nvPr/>
            </p:nvSpPr>
            <p:spPr>
              <a:xfrm>
                <a:off x="4954555" y="1595535"/>
                <a:ext cx="6680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8EF697-1B9E-4698-AD1E-16BDAC9FF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555" y="1595535"/>
                <a:ext cx="66807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6FAE10D4-BE16-4490-86AB-53090A23EB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90"/>
          <a:stretch/>
        </p:blipFill>
        <p:spPr>
          <a:xfrm>
            <a:off x="660166" y="3221372"/>
            <a:ext cx="2314898" cy="801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26BF7-588D-43A2-9334-063357755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1086"/>
            <a:ext cx="3038899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3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0882-707D-46A1-B1D5-7747F3A3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Physical constraint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EB9DA-7BCE-426C-8BEB-682716545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33" y="3729000"/>
            <a:ext cx="2476846" cy="2619741"/>
          </a:xfr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FD987103-AB56-44E1-B28F-397D7A7AC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5" y="2547736"/>
            <a:ext cx="2010056" cy="704948"/>
          </a:xfrm>
          <a:prstGeom prst="rect">
            <a:avLst/>
          </a:prstGeom>
        </p:spPr>
      </p:pic>
      <p:pic>
        <p:nvPicPr>
          <p:cNvPr id="9" name="Picture 8" descr="A blurry image of a screen&#10;&#10;Description automatically generated">
            <a:extLst>
              <a:ext uri="{FF2B5EF4-FFF2-40B4-BE49-F238E27FC236}">
                <a16:creationId xmlns:a16="http://schemas.microsoft.com/office/drawing/2014/main" id="{EFBAB84D-C9D8-4B79-9F27-A1B5AACAB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5" y="1690688"/>
            <a:ext cx="3724795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14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51</TotalTime>
  <Words>134</Words>
  <Application>Microsoft Office PowerPoint</Application>
  <PresentationFormat>Widescreen</PresentationFormat>
  <Paragraphs>45</Paragraphs>
  <Slides>23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Cambria Math</vt:lpstr>
      <vt:lpstr>Garamond</vt:lpstr>
      <vt:lpstr>Organic</vt:lpstr>
      <vt:lpstr>Rostering in a pharmacy department</vt:lpstr>
      <vt:lpstr>Meet our team</vt:lpstr>
      <vt:lpstr>Our Client</vt:lpstr>
      <vt:lpstr>In the beginning…</vt:lpstr>
      <vt:lpstr>Our Project</vt:lpstr>
      <vt:lpstr>X dim: 10098 D dim: 54 y1 –y11: 5940 L1-L3: 162 s: 11 Total: 16265</vt:lpstr>
      <vt:lpstr>What is Linear Integer Programming?</vt:lpstr>
      <vt:lpstr>Staggered start</vt:lpstr>
      <vt:lpstr>Physical constraint</vt:lpstr>
      <vt:lpstr>Rotation completion constraint</vt:lpstr>
      <vt:lpstr>Rotation capacity constraint</vt:lpstr>
      <vt:lpstr>Duration constraints</vt:lpstr>
      <vt:lpstr>Parity of CPD-G rotations</vt:lpstr>
      <vt:lpstr>v7.9</vt:lpstr>
      <vt:lpstr>v7.4</vt:lpstr>
      <vt:lpstr>Push summary</vt:lpstr>
      <vt:lpstr>PowerPoint Presentation</vt:lpstr>
      <vt:lpstr>V7.9</vt:lpstr>
      <vt:lpstr>V7.9</vt:lpstr>
      <vt:lpstr>V1.0</vt:lpstr>
      <vt:lpstr>V5.3.1</vt:lpstr>
      <vt:lpstr>V7.3</vt:lpstr>
      <vt:lpstr>V7.9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Rostering in a pharmacy department</dc:title>
  <dc:creator>Christopher Swan</dc:creator>
  <cp:lastModifiedBy>Christopher Swan</cp:lastModifiedBy>
  <cp:revision>4</cp:revision>
  <dcterms:created xsi:type="dcterms:W3CDTF">2019-05-24T10:22:18Z</dcterms:created>
  <dcterms:modified xsi:type="dcterms:W3CDTF">2019-05-24T11:14:40Z</dcterms:modified>
</cp:coreProperties>
</file>